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7" d="100"/>
          <a:sy n="87" d="100"/>
        </p:scale>
        <p:origin x="10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8FBB0-DA0B-4C08-A0D4-72D5FE525CA7}"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152308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8FBB0-DA0B-4C08-A0D4-72D5FE525CA7}"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400627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8FBB0-DA0B-4C08-A0D4-72D5FE525CA7}"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173615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8FBB0-DA0B-4C08-A0D4-72D5FE525CA7}"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347513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A8FBB0-DA0B-4C08-A0D4-72D5FE525CA7}"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66149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A8FBB0-DA0B-4C08-A0D4-72D5FE525CA7}"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385135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A8FBB0-DA0B-4C08-A0D4-72D5FE525CA7}" type="datetimeFigureOut">
              <a:rPr lang="en-GB" smtClean="0"/>
              <a:t>24/04/2019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8374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A8FBB0-DA0B-4C08-A0D4-72D5FE525CA7}" type="datetimeFigureOut">
              <a:rPr lang="en-GB" smtClean="0"/>
              <a:t>24/04/2019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383978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8FBB0-DA0B-4C08-A0D4-72D5FE525CA7}" type="datetimeFigureOut">
              <a:rPr lang="en-GB" smtClean="0"/>
              <a:t>24/04/2019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299025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A8FBB0-DA0B-4C08-A0D4-72D5FE525CA7}"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428355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A8FBB0-DA0B-4C08-A0D4-72D5FE525CA7}"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9F4EFC-8EA4-4A9C-9F9C-7810F57549DF}" type="slidenum">
              <a:rPr lang="en-GB" smtClean="0"/>
              <a:t>‹#›</a:t>
            </a:fld>
            <a:endParaRPr lang="en-GB"/>
          </a:p>
        </p:txBody>
      </p:sp>
    </p:spTree>
    <p:extLst>
      <p:ext uri="{BB962C8B-B14F-4D97-AF65-F5344CB8AC3E}">
        <p14:creationId xmlns:p14="http://schemas.microsoft.com/office/powerpoint/2010/main" val="344829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4A8FBB0-DA0B-4C08-A0D4-72D5FE525CA7}" type="datetimeFigureOut">
              <a:rPr lang="en-GB" smtClean="0"/>
              <a:t>24/04/2019</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39F4EFC-8EA4-4A9C-9F9C-7810F57549DF}" type="slidenum">
              <a:rPr lang="en-GB" smtClean="0"/>
              <a:t>‹#›</a:t>
            </a:fld>
            <a:endParaRPr lang="en-GB"/>
          </a:p>
        </p:txBody>
      </p:sp>
    </p:spTree>
    <p:extLst>
      <p:ext uri="{BB962C8B-B14F-4D97-AF65-F5344CB8AC3E}">
        <p14:creationId xmlns:p14="http://schemas.microsoft.com/office/powerpoint/2010/main" val="1077540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F9971-E24B-4C39-8F01-95AE538162B0}"/>
              </a:ext>
            </a:extLst>
          </p:cNvPr>
          <p:cNvSpPr txBox="1"/>
          <p:nvPr/>
        </p:nvSpPr>
        <p:spPr>
          <a:xfrm>
            <a:off x="536025" y="363402"/>
            <a:ext cx="5867089" cy="2123658"/>
          </a:xfrm>
          <a:prstGeom prst="rect">
            <a:avLst/>
          </a:prstGeom>
          <a:blipFill dpi="0" rotWithShape="1">
            <a:blip r:embed="rId2">
              <a:alphaModFix amt="74000"/>
            </a:blip>
            <a:srcRect/>
            <a:stretch>
              <a:fillRect/>
            </a:stretch>
          </a:blipFill>
          <a:ln>
            <a:solidFill>
              <a:schemeClr val="accent1">
                <a:alpha val="94000"/>
              </a:schemeClr>
            </a:solidFill>
          </a:ln>
          <a:effectLst>
            <a:softEdge rad="76200"/>
          </a:effectLst>
        </p:spPr>
        <p:txBody>
          <a:bodyPr wrap="square" rtlCol="0">
            <a:spAutoFit/>
          </a:bodyPr>
          <a:lstStyle/>
          <a:p>
            <a:pPr algn="ctr"/>
            <a:r>
              <a:rPr lang="en-GB" sz="1700" b="1" dirty="0">
                <a:solidFill>
                  <a:schemeClr val="bg1"/>
                </a:solidFill>
              </a:rPr>
              <a:t>                                                      </a:t>
            </a:r>
            <a:r>
              <a:rPr lang="en-GB" sz="2000" b="1" dirty="0">
                <a:solidFill>
                  <a:schemeClr val="bg1"/>
                </a:solidFill>
              </a:rPr>
              <a:t>Welcome to our </a:t>
            </a:r>
          </a:p>
          <a:p>
            <a:pPr algn="ctr"/>
            <a:r>
              <a:rPr lang="en-GB" sz="2000" b="1" dirty="0">
                <a:solidFill>
                  <a:schemeClr val="bg1"/>
                </a:solidFill>
              </a:rPr>
              <a:t>                                              1</a:t>
            </a:r>
            <a:r>
              <a:rPr lang="en-GB" sz="2000" b="1" baseline="30000" dirty="0">
                <a:solidFill>
                  <a:schemeClr val="bg1"/>
                </a:solidFill>
              </a:rPr>
              <a:t>st</a:t>
            </a:r>
            <a:r>
              <a:rPr lang="en-GB" sz="2000" b="1" dirty="0">
                <a:solidFill>
                  <a:schemeClr val="bg1"/>
                </a:solidFill>
              </a:rPr>
              <a:t> Monthly Newsletter!</a:t>
            </a:r>
          </a:p>
          <a:p>
            <a:pPr algn="ctr"/>
            <a:r>
              <a:rPr lang="en-GB" sz="2000" b="1" dirty="0">
                <a:solidFill>
                  <a:schemeClr val="bg1"/>
                </a:solidFill>
              </a:rPr>
              <a:t>                                                 April 2019</a:t>
            </a:r>
          </a:p>
          <a:p>
            <a:pPr algn="ctr"/>
            <a:endParaRPr lang="en-GB" sz="700" dirty="0"/>
          </a:p>
          <a:p>
            <a:pPr algn="just"/>
            <a:r>
              <a:rPr lang="en-GB" sz="1200" b="1" dirty="0">
                <a:solidFill>
                  <a:schemeClr val="bg1"/>
                </a:solidFill>
              </a:rPr>
              <a:t>Silver Birches is a Supported Living home run by Welcome Independent Living. With many years experience our friendly team at Silver Birches pride themselves on offering a highly professional care service for adults, with an approach that focuses on seeing each person as an individual and empowering them to maximise their independence. </a:t>
            </a:r>
          </a:p>
          <a:p>
            <a:pPr algn="just"/>
            <a:endParaRPr lang="en-GB" sz="1200" b="1" dirty="0">
              <a:solidFill>
                <a:schemeClr val="bg1"/>
              </a:solidFill>
            </a:endParaRPr>
          </a:p>
        </p:txBody>
      </p:sp>
      <p:sp>
        <p:nvSpPr>
          <p:cNvPr id="5" name="TextBox 4">
            <a:extLst>
              <a:ext uri="{FF2B5EF4-FFF2-40B4-BE49-F238E27FC236}">
                <a16:creationId xmlns:a16="http://schemas.microsoft.com/office/drawing/2014/main" id="{A3541107-60E3-404A-A56A-8F016B8B5D07}"/>
              </a:ext>
            </a:extLst>
          </p:cNvPr>
          <p:cNvSpPr txBox="1"/>
          <p:nvPr/>
        </p:nvSpPr>
        <p:spPr>
          <a:xfrm>
            <a:off x="536025" y="2905270"/>
            <a:ext cx="2539248" cy="2862322"/>
          </a:xfrm>
          <a:prstGeom prst="rect">
            <a:avLst/>
          </a:prstGeom>
          <a:noFill/>
        </p:spPr>
        <p:txBody>
          <a:bodyPr wrap="square" rtlCol="0">
            <a:spAutoFit/>
          </a:bodyPr>
          <a:lstStyle/>
          <a:p>
            <a:pPr algn="ctr"/>
            <a:r>
              <a:rPr lang="en-GB" b="1" dirty="0">
                <a:solidFill>
                  <a:schemeClr val="accent4">
                    <a:lumMod val="60000"/>
                    <a:lumOff val="40000"/>
                  </a:schemeClr>
                </a:solidFill>
                <a:latin typeface="Lucida Handwriting" panose="03010101010101010101" pitchFamily="66" charset="0"/>
              </a:rPr>
              <a:t>       </a:t>
            </a:r>
          </a:p>
          <a:p>
            <a:pPr algn="ctr"/>
            <a:r>
              <a:rPr lang="en-GB" sz="2000" b="1" dirty="0">
                <a:solidFill>
                  <a:schemeClr val="accent4">
                    <a:lumMod val="60000"/>
                    <a:lumOff val="40000"/>
                  </a:schemeClr>
                </a:solidFill>
                <a:latin typeface="Lucida Handwriting" panose="03010101010101010101" pitchFamily="66" charset="0"/>
              </a:rPr>
              <a:t>Easter Fun</a:t>
            </a:r>
          </a:p>
          <a:p>
            <a:pPr algn="just"/>
            <a:endParaRPr lang="en-GB" dirty="0"/>
          </a:p>
          <a:p>
            <a:pPr algn="just"/>
            <a:r>
              <a:rPr lang="en-GB" sz="1200" dirty="0">
                <a:solidFill>
                  <a:schemeClr val="accent6">
                    <a:lumMod val="60000"/>
                    <a:lumOff val="40000"/>
                  </a:schemeClr>
                </a:solidFill>
                <a:latin typeface="Lucida Handwriting" panose="03010101010101010101" pitchFamily="66" charset="0"/>
              </a:rPr>
              <a:t>Our tenants thoroughly enjoyed the Easter Bank Holiday especially as it didn’t rain!</a:t>
            </a:r>
          </a:p>
          <a:p>
            <a:pPr algn="just"/>
            <a:endParaRPr lang="en-GB" sz="1400" dirty="0">
              <a:solidFill>
                <a:schemeClr val="accent6">
                  <a:lumMod val="60000"/>
                  <a:lumOff val="40000"/>
                </a:schemeClr>
              </a:solidFill>
              <a:latin typeface="Lucida Handwriting" panose="03010101010101010101" pitchFamily="66" charset="0"/>
            </a:endParaRPr>
          </a:p>
          <a:p>
            <a:pPr algn="just"/>
            <a:endParaRPr lang="en-GB" sz="1400" dirty="0">
              <a:solidFill>
                <a:schemeClr val="accent4">
                  <a:lumMod val="60000"/>
                  <a:lumOff val="40000"/>
                </a:schemeClr>
              </a:solidFill>
              <a:latin typeface="Lucida Handwriting" panose="03010101010101010101" pitchFamily="66" charset="0"/>
            </a:endParaRPr>
          </a:p>
          <a:p>
            <a:pPr algn="just"/>
            <a:endParaRPr lang="en-GB" sz="1400" dirty="0">
              <a:solidFill>
                <a:schemeClr val="accent4">
                  <a:lumMod val="60000"/>
                  <a:lumOff val="40000"/>
                </a:schemeClr>
              </a:solidFill>
              <a:latin typeface="Lucida Handwriting" panose="03010101010101010101" pitchFamily="66" charset="0"/>
            </a:endParaRPr>
          </a:p>
          <a:p>
            <a:pPr algn="just"/>
            <a:endParaRPr lang="en-GB" sz="1600" dirty="0"/>
          </a:p>
          <a:p>
            <a:pPr algn="just"/>
            <a:endParaRPr lang="en-GB" dirty="0"/>
          </a:p>
        </p:txBody>
      </p:sp>
      <p:sp>
        <p:nvSpPr>
          <p:cNvPr id="7" name="TextBox 6">
            <a:extLst>
              <a:ext uri="{FF2B5EF4-FFF2-40B4-BE49-F238E27FC236}">
                <a16:creationId xmlns:a16="http://schemas.microsoft.com/office/drawing/2014/main" id="{33CF9B3E-8BCE-4A3A-91E1-C43E12CD0E2B}"/>
              </a:ext>
            </a:extLst>
          </p:cNvPr>
          <p:cNvSpPr txBox="1"/>
          <p:nvPr/>
        </p:nvSpPr>
        <p:spPr>
          <a:xfrm>
            <a:off x="458700" y="6122943"/>
            <a:ext cx="5593325" cy="461665"/>
          </a:xfrm>
          <a:prstGeom prst="rect">
            <a:avLst/>
          </a:prstGeom>
          <a:noFill/>
        </p:spPr>
        <p:txBody>
          <a:bodyPr wrap="square" rtlCol="0">
            <a:spAutoFit/>
          </a:bodyPr>
          <a:lstStyle/>
          <a:p>
            <a:pPr algn="just"/>
            <a:r>
              <a:rPr lang="en-GB" sz="1200" dirty="0">
                <a:solidFill>
                  <a:schemeClr val="accent6">
                    <a:lumMod val="60000"/>
                    <a:lumOff val="40000"/>
                  </a:schemeClr>
                </a:solidFill>
                <a:latin typeface="Lucida Handwriting" panose="03010101010101010101" pitchFamily="66" charset="0"/>
              </a:rPr>
              <a:t>The weekend was finished off by cheering on the duck race in Hebden Bridge followed by a picnic in the park.</a:t>
            </a:r>
          </a:p>
        </p:txBody>
      </p:sp>
      <p:sp>
        <p:nvSpPr>
          <p:cNvPr id="9" name="TextBox 8">
            <a:extLst>
              <a:ext uri="{FF2B5EF4-FFF2-40B4-BE49-F238E27FC236}">
                <a16:creationId xmlns:a16="http://schemas.microsoft.com/office/drawing/2014/main" id="{27F0B480-7AE2-47DE-8D7D-CF3C47A577B0}"/>
              </a:ext>
            </a:extLst>
          </p:cNvPr>
          <p:cNvSpPr txBox="1"/>
          <p:nvPr/>
        </p:nvSpPr>
        <p:spPr>
          <a:xfrm>
            <a:off x="3158616" y="6970737"/>
            <a:ext cx="2998670" cy="830997"/>
          </a:xfrm>
          <a:prstGeom prst="rect">
            <a:avLst/>
          </a:prstGeom>
          <a:noFill/>
        </p:spPr>
        <p:txBody>
          <a:bodyPr wrap="square" rtlCol="0">
            <a:spAutoFit/>
          </a:bodyPr>
          <a:lstStyle/>
          <a:p>
            <a:pPr algn="just"/>
            <a:r>
              <a:rPr lang="en-GB" sz="1200" dirty="0">
                <a:solidFill>
                  <a:schemeClr val="accent6">
                    <a:lumMod val="50000"/>
                  </a:schemeClr>
                </a:solidFill>
              </a:rPr>
              <a:t>Our tenants have also been busy this month planting seeds for our fruit and vegetable garden. They are doing a fantastic job of keeping them watered!</a:t>
            </a:r>
          </a:p>
        </p:txBody>
      </p:sp>
      <p:sp>
        <p:nvSpPr>
          <p:cNvPr id="13" name="TextBox 12">
            <a:extLst>
              <a:ext uri="{FF2B5EF4-FFF2-40B4-BE49-F238E27FC236}">
                <a16:creationId xmlns:a16="http://schemas.microsoft.com/office/drawing/2014/main" id="{0AE554BC-642A-4EF9-8CAE-0E8143DE9A43}"/>
              </a:ext>
            </a:extLst>
          </p:cNvPr>
          <p:cNvSpPr txBox="1"/>
          <p:nvPr/>
        </p:nvSpPr>
        <p:spPr>
          <a:xfrm>
            <a:off x="536025" y="4923563"/>
            <a:ext cx="2570732" cy="1015663"/>
          </a:xfrm>
          <a:prstGeom prst="rect">
            <a:avLst/>
          </a:prstGeom>
          <a:noFill/>
        </p:spPr>
        <p:txBody>
          <a:bodyPr wrap="square" rtlCol="0">
            <a:spAutoFit/>
          </a:bodyPr>
          <a:lstStyle/>
          <a:p>
            <a:pPr algn="just"/>
            <a:r>
              <a:rPr lang="en-GB" sz="1200" dirty="0">
                <a:solidFill>
                  <a:schemeClr val="accent6">
                    <a:lumMod val="60000"/>
                    <a:lumOff val="40000"/>
                  </a:schemeClr>
                </a:solidFill>
                <a:latin typeface="Lucida Handwriting" panose="03010101010101010101" pitchFamily="66" charset="0"/>
              </a:rPr>
              <a:t>Some of them took part in an Easter egg hunt in our garden. They then enjoyed a barbecue in the afternoon sun.</a:t>
            </a:r>
          </a:p>
        </p:txBody>
      </p:sp>
      <p:pic>
        <p:nvPicPr>
          <p:cNvPr id="15" name="Picture 14">
            <a:extLst>
              <a:ext uri="{FF2B5EF4-FFF2-40B4-BE49-F238E27FC236}">
                <a16:creationId xmlns:a16="http://schemas.microsoft.com/office/drawing/2014/main" id="{46F4FE5A-0E9A-44E0-A03A-9BF4E54A1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481" y="3205641"/>
            <a:ext cx="2831544" cy="2831544"/>
          </a:xfrm>
          <a:prstGeom prst="rect">
            <a:avLst/>
          </a:prstGeom>
          <a:effectLst>
            <a:softEdge rad="76200"/>
          </a:effectLst>
        </p:spPr>
      </p:pic>
      <p:pic>
        <p:nvPicPr>
          <p:cNvPr id="1034" name="Picture 10" descr="Image result for clip art easter eggs">
            <a:extLst>
              <a:ext uri="{FF2B5EF4-FFF2-40B4-BE49-F238E27FC236}">
                <a16:creationId xmlns:a16="http://schemas.microsoft.com/office/drawing/2014/main" id="{62A8FE91-5FCE-44C1-82E1-C544CF9D0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514" y="2612168"/>
            <a:ext cx="1714595" cy="4501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lip art sunshine">
            <a:extLst>
              <a:ext uri="{FF2B5EF4-FFF2-40B4-BE49-F238E27FC236}">
                <a16:creationId xmlns:a16="http://schemas.microsoft.com/office/drawing/2014/main" id="{C3A1AA7C-AA78-4BE8-86E4-B1D41A4F5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0306" y="7870104"/>
            <a:ext cx="702411" cy="6992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a:extLst>
              <a:ext uri="{FF2B5EF4-FFF2-40B4-BE49-F238E27FC236}">
                <a16:creationId xmlns:a16="http://schemas.microsoft.com/office/drawing/2014/main" id="{F2C4E62F-B668-4F36-9BFB-E790F60309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773" y="546667"/>
            <a:ext cx="1799741" cy="653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679BCED-145C-4E32-8E5C-E37CA48E53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060" y="7038737"/>
            <a:ext cx="2721166" cy="1530656"/>
          </a:xfrm>
          <a:prstGeom prst="rect">
            <a:avLst/>
          </a:prstGeom>
          <a:ln w="19050">
            <a:solidFill>
              <a:srgbClr val="FFC000"/>
            </a:solidFill>
          </a:ln>
        </p:spPr>
      </p:pic>
    </p:spTree>
    <p:extLst>
      <p:ext uri="{BB962C8B-B14F-4D97-AF65-F5344CB8AC3E}">
        <p14:creationId xmlns:p14="http://schemas.microsoft.com/office/powerpoint/2010/main" val="80527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870C8D-B81F-425D-B060-CA79F3460EDB}"/>
              </a:ext>
            </a:extLst>
          </p:cNvPr>
          <p:cNvSpPr txBox="1"/>
          <p:nvPr/>
        </p:nvSpPr>
        <p:spPr>
          <a:xfrm>
            <a:off x="383209" y="6141447"/>
            <a:ext cx="6091579" cy="1954381"/>
          </a:xfrm>
          <a:prstGeom prst="rect">
            <a:avLst/>
          </a:prstGeom>
          <a:pattFill prst="pct5">
            <a:fgClr>
              <a:schemeClr val="accent1"/>
            </a:fgClr>
            <a:bgClr>
              <a:schemeClr val="accent4">
                <a:lumMod val="20000"/>
                <a:lumOff val="80000"/>
              </a:schemeClr>
            </a:bgClr>
          </a:pattFill>
        </p:spPr>
        <p:txBody>
          <a:bodyPr wrap="square" rtlCol="0">
            <a:spAutoFit/>
          </a:bodyPr>
          <a:lstStyle/>
          <a:p>
            <a:pPr algn="ctr"/>
            <a:r>
              <a:rPr lang="en-GB" b="1" dirty="0">
                <a:solidFill>
                  <a:schemeClr val="tx2"/>
                </a:solidFill>
              </a:rPr>
              <a:t>Coming Soon at Silver Birches</a:t>
            </a:r>
          </a:p>
          <a:p>
            <a:pPr algn="ctr"/>
            <a:endParaRPr lang="en-GB" sz="900" b="1" dirty="0"/>
          </a:p>
          <a:p>
            <a:pPr algn="just"/>
            <a:r>
              <a:rPr lang="en-GB" sz="1400" dirty="0">
                <a:solidFill>
                  <a:schemeClr val="tx2"/>
                </a:solidFill>
              </a:rPr>
              <a:t>Next month sees us have our first Garden Fete where we hope to raise funds to help us buy items for our new sensory garden. The tenants will be doing a bake sale and there will also be prizes to be won in our Tombola. If you would like to donate new items that we could use as prizes then these can be dropped off at our Community Hub in Hebden Bridge. Thank you!</a:t>
            </a:r>
          </a:p>
          <a:p>
            <a:pPr algn="just"/>
            <a:endParaRPr lang="en-GB" sz="1000" dirty="0">
              <a:solidFill>
                <a:schemeClr val="tx2"/>
              </a:solidFill>
            </a:endParaRPr>
          </a:p>
          <a:p>
            <a:pPr algn="ctr"/>
            <a:r>
              <a:rPr lang="en-GB" sz="1400" dirty="0">
                <a:solidFill>
                  <a:schemeClr val="tx2"/>
                </a:solidFill>
              </a:rPr>
              <a:t>Watch this space for further info!</a:t>
            </a:r>
            <a:endParaRPr lang="en-GB" sz="1400" dirty="0"/>
          </a:p>
        </p:txBody>
      </p:sp>
      <p:pic>
        <p:nvPicPr>
          <p:cNvPr id="3" name="Picture 10" descr="Image result for fete banners clip art">
            <a:extLst>
              <a:ext uri="{FF2B5EF4-FFF2-40B4-BE49-F238E27FC236}">
                <a16:creationId xmlns:a16="http://schemas.microsoft.com/office/drawing/2014/main" id="{40487F4A-7B85-4BF6-BDAD-8F29CA600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70" y="8333839"/>
            <a:ext cx="5748859" cy="396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807310-4FBD-47B0-A912-2707AFB45A6B}"/>
              </a:ext>
            </a:extLst>
          </p:cNvPr>
          <p:cNvSpPr txBox="1"/>
          <p:nvPr/>
        </p:nvSpPr>
        <p:spPr>
          <a:xfrm>
            <a:off x="2404877" y="704925"/>
            <a:ext cx="3898552" cy="2123658"/>
          </a:xfrm>
          <a:prstGeom prst="rect">
            <a:avLst/>
          </a:prstGeom>
          <a:noFill/>
        </p:spPr>
        <p:txBody>
          <a:bodyPr wrap="square" rtlCol="0">
            <a:spAutoFit/>
          </a:bodyPr>
          <a:lstStyle/>
          <a:p>
            <a:pPr algn="just"/>
            <a:r>
              <a:rPr lang="en-GB" sz="1200" dirty="0">
                <a:solidFill>
                  <a:schemeClr val="tx2">
                    <a:lumMod val="75000"/>
                  </a:schemeClr>
                </a:solidFill>
              </a:rPr>
              <a:t>April saw our tenant’s involved in some training around living together in harmony which looks at behaviours and attitudes towards others. Here are 2 of our tenants with their certificates.</a:t>
            </a:r>
          </a:p>
          <a:p>
            <a:pPr algn="just"/>
            <a:endParaRPr lang="en-GB" sz="1200" dirty="0">
              <a:solidFill>
                <a:schemeClr val="tx2">
                  <a:lumMod val="75000"/>
                </a:schemeClr>
              </a:solidFill>
            </a:endParaRPr>
          </a:p>
          <a:p>
            <a:pPr algn="just"/>
            <a:r>
              <a:rPr lang="en-GB" sz="1200" dirty="0">
                <a:solidFill>
                  <a:schemeClr val="tx2">
                    <a:lumMod val="75000"/>
                  </a:schemeClr>
                </a:solidFill>
              </a:rPr>
              <a:t>The group did an activity which looked at what actions were either good manners or bad manners and had to place their picture cards on the appropriate action. They all did a super job of understanding how our behaviours affect others.</a:t>
            </a:r>
          </a:p>
          <a:p>
            <a:pPr algn="just"/>
            <a:endParaRPr lang="en-GB" sz="1200" dirty="0">
              <a:solidFill>
                <a:schemeClr val="tx2">
                  <a:lumMod val="75000"/>
                </a:schemeClr>
              </a:solidFill>
            </a:endParaRPr>
          </a:p>
          <a:p>
            <a:r>
              <a:rPr lang="en-GB" sz="1200" dirty="0">
                <a:solidFill>
                  <a:schemeClr val="tx2">
                    <a:lumMod val="75000"/>
                  </a:schemeClr>
                </a:solidFill>
              </a:rPr>
              <a:t>Well done!</a:t>
            </a:r>
          </a:p>
        </p:txBody>
      </p:sp>
      <p:sp>
        <p:nvSpPr>
          <p:cNvPr id="7" name="TextBox 6">
            <a:extLst>
              <a:ext uri="{FF2B5EF4-FFF2-40B4-BE49-F238E27FC236}">
                <a16:creationId xmlns:a16="http://schemas.microsoft.com/office/drawing/2014/main" id="{5AD94665-3D0B-4747-BA8E-CC320D9E09DA}"/>
              </a:ext>
            </a:extLst>
          </p:cNvPr>
          <p:cNvSpPr txBox="1"/>
          <p:nvPr/>
        </p:nvSpPr>
        <p:spPr>
          <a:xfrm>
            <a:off x="811603" y="3297967"/>
            <a:ext cx="3264638" cy="2123658"/>
          </a:xfrm>
          <a:prstGeom prst="rect">
            <a:avLst/>
          </a:prstGeom>
          <a:noFill/>
        </p:spPr>
        <p:txBody>
          <a:bodyPr wrap="square" rtlCol="0">
            <a:spAutoFit/>
          </a:bodyPr>
          <a:lstStyle/>
          <a:p>
            <a:pPr algn="just"/>
            <a:r>
              <a:rPr lang="en-GB" sz="1200" dirty="0">
                <a:solidFill>
                  <a:schemeClr val="tx2">
                    <a:lumMod val="75000"/>
                  </a:schemeClr>
                </a:solidFill>
              </a:rPr>
              <a:t>Silver Birches said goodbye to 2 of our tenants this month. Our wonderful team supported them in their progression to achieve i</a:t>
            </a:r>
            <a:r>
              <a:rPr lang="en-GB" sz="1200" dirty="0"/>
              <a:t>ndependence by moving into their new home</a:t>
            </a:r>
            <a:r>
              <a:rPr lang="en-GB" sz="1200" dirty="0">
                <a:solidFill>
                  <a:schemeClr val="tx2">
                    <a:lumMod val="75000"/>
                  </a:schemeClr>
                </a:solidFill>
              </a:rPr>
              <a:t>. We would like to wish them both our best wishes for the future and hope they settle well in their new home!</a:t>
            </a:r>
          </a:p>
          <a:p>
            <a:pPr algn="just"/>
            <a:endParaRPr lang="en-GB" sz="1200" dirty="0"/>
          </a:p>
          <a:p>
            <a:pPr algn="just"/>
            <a:r>
              <a:rPr lang="en-GB" sz="1200" dirty="0">
                <a:solidFill>
                  <a:schemeClr val="tx2">
                    <a:lumMod val="75000"/>
                  </a:schemeClr>
                </a:solidFill>
              </a:rPr>
              <a:t>For all enquiries regarding available rooms please contact Nicola on 01422 419627 or alternatively you could send an email: nicola@welcomeindependentliving.co.uk</a:t>
            </a:r>
          </a:p>
        </p:txBody>
      </p:sp>
      <p:pic>
        <p:nvPicPr>
          <p:cNvPr id="9" name="Picture 8">
            <a:extLst>
              <a:ext uri="{FF2B5EF4-FFF2-40B4-BE49-F238E27FC236}">
                <a16:creationId xmlns:a16="http://schemas.microsoft.com/office/drawing/2014/main" id="{6D6F333B-AC27-4690-BC78-B6318FFF0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826" y="3297967"/>
            <a:ext cx="1946944" cy="2605469"/>
          </a:xfrm>
          <a:prstGeom prst="rect">
            <a:avLst/>
          </a:prstGeom>
          <a:effectLst>
            <a:softEdge rad="38100"/>
          </a:effectLst>
        </p:spPr>
      </p:pic>
      <p:pic>
        <p:nvPicPr>
          <p:cNvPr id="6" name="Picture 5">
            <a:extLst>
              <a:ext uri="{FF2B5EF4-FFF2-40B4-BE49-F238E27FC236}">
                <a16:creationId xmlns:a16="http://schemas.microsoft.com/office/drawing/2014/main" id="{36BFC6AF-0E27-4D16-9D99-3FE03760C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36" y="712578"/>
            <a:ext cx="1605956" cy="2289975"/>
          </a:xfrm>
          <a:prstGeom prst="rect">
            <a:avLst/>
          </a:prstGeom>
          <a:effectLst>
            <a:softEdge rad="38100"/>
          </a:effectLst>
        </p:spPr>
      </p:pic>
      <p:pic>
        <p:nvPicPr>
          <p:cNvPr id="1028" name="Picture 4" descr="Image result for well done clip art">
            <a:extLst>
              <a:ext uri="{FF2B5EF4-FFF2-40B4-BE49-F238E27FC236}">
                <a16:creationId xmlns:a16="http://schemas.microsoft.com/office/drawing/2014/main" id="{6C25C2BA-916A-42DC-8C90-5704B653F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518" y="2479345"/>
            <a:ext cx="1266615" cy="5872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lip art spring">
            <a:extLst>
              <a:ext uri="{FF2B5EF4-FFF2-40B4-BE49-F238E27FC236}">
                <a16:creationId xmlns:a16="http://schemas.microsoft.com/office/drawing/2014/main" id="{3C082B21-50A8-410D-9B3C-B65D2BEC8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799" y="5439529"/>
            <a:ext cx="2104246" cy="55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628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406</Words>
  <Application>Microsoft Office PowerPoint</Application>
  <PresentationFormat>On-screen Show (4:3)</PresentationFormat>
  <Paragraphs>28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Lucida Handwriting</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Coup</dc:creator>
  <cp:lastModifiedBy>Mark Coup</cp:lastModifiedBy>
  <cp:revision>62</cp:revision>
  <cp:lastPrinted>2019-04-23T08:06:48Z</cp:lastPrinted>
  <dcterms:created xsi:type="dcterms:W3CDTF">2019-04-23T06:42:06Z</dcterms:created>
  <dcterms:modified xsi:type="dcterms:W3CDTF">2019-04-24T11:09:19Z</dcterms:modified>
</cp:coreProperties>
</file>